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8" r:id="rId3"/>
    <p:sldId id="265" r:id="rId4"/>
    <p:sldId id="259" r:id="rId5"/>
    <p:sldId id="264" r:id="rId6"/>
    <p:sldId id="263" r:id="rId7"/>
    <p:sldId id="262" r:id="rId8"/>
    <p:sldId id="261" r:id="rId9"/>
    <p:sldId id="266" r:id="rId10"/>
    <p:sldId id="260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8" r:id="rId21"/>
  </p:sldIdLst>
  <p:sldSz cx="12192000" cy="6858000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8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54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9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896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129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212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453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815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984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3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19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2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45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59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5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35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B93D04-58C5-4781-AB0E-9BBBADA243BA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15B553-2101-4C35-8540-5912B6FFA9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75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27289" y="2444397"/>
            <a:ext cx="101374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do economists define scarcity?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the difference between scarcity and shortage?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are the three factors of production?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trade-off?</a:t>
            </a:r>
            <a:endParaRPr lang="en-US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2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1513" y="2028736"/>
            <a:ext cx="110871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5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a public good?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5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a free rider?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5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market failure.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5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an externality (positive and negative)?</a:t>
            </a:r>
            <a:endParaRPr lang="en-US" sz="5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38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1525" y="2000161"/>
            <a:ext cx="110871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800" dirty="0"/>
              <a:t>What is “quantity demanded”?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800" dirty="0"/>
              <a:t>What is the Law of Demand?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800" dirty="0"/>
              <a:t>What is a demand schedule?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800" dirty="0"/>
              <a:t>What are normal and inferior goods?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1525" y="2000161"/>
            <a:ext cx="110871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causes a shift in demand?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are complements and substitutes? 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Know how to read and understand the demand curve.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/>
              <a:t>What </a:t>
            </a:r>
            <a:r>
              <a:rPr lang="en-US" sz="4800" dirty="0"/>
              <a:t>is Supply?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52464" y="2270552"/>
            <a:ext cx="109489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“quantity supplied”?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the “Law of Supply”?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effect does price have on supply?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are fixed, variable and total costs?</a:t>
            </a:r>
            <a:endParaRPr lang="en-US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2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55638" y="1785937"/>
            <a:ext cx="112633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What is the relationship between marginal cost and market price (marginal revenue)?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What is government’s influence on supply?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Explain the effects on supply for government subsidies, taxation and regulation</a:t>
            </a:r>
            <a:r>
              <a:rPr lang="en-US" sz="4000" dirty="0" smtClean="0"/>
              <a:t>.</a:t>
            </a:r>
            <a:r>
              <a:rPr lang="en-US" sz="4000" dirty="0"/>
              <a:t> 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What is equilibrium? </a:t>
            </a:r>
          </a:p>
        </p:txBody>
      </p:sp>
    </p:spTree>
    <p:extLst>
      <p:ext uri="{BB962C8B-B14F-4D97-AF65-F5344CB8AC3E}">
        <p14:creationId xmlns:p14="http://schemas.microsoft.com/office/powerpoint/2010/main" val="27516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30238" y="2008615"/>
            <a:ext cx="112633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creates surplus and shortage?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is rationing?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is a price ceiling and price floor?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800" dirty="0"/>
              <a:t>What do minimum wage and rent control create?</a:t>
            </a:r>
          </a:p>
          <a:p>
            <a:pPr marL="914400" lvl="0" indent="-914400">
              <a:buFont typeface="+mj-lt"/>
              <a:buAutoNum type="arabicPeriod"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428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5302" y="1576815"/>
            <a:ext cx="112633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In a free market, how do prices lead to an efficient allocation of resources?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How do buyers and sellers communicate through price</a:t>
            </a:r>
            <a:r>
              <a:rPr lang="en-US" sz="4000" dirty="0" smtClean="0"/>
              <a:t>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 smtClean="0"/>
              <a:t>What is considered a negative side effect of the minimum wage?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 smtClean="0"/>
              <a:t>What is the most obvious factor affecting demand </a:t>
            </a:r>
            <a:r>
              <a:rPr lang="en-US" sz="4000" dirty="0" smtClean="0"/>
              <a:t>elasticity?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592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5302" y="1718131"/>
            <a:ext cx="1126331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3600" dirty="0" smtClean="0"/>
              <a:t>What curve shows the relationship between the price and the quantity customers are willing to purchase at?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3600" dirty="0" smtClean="0"/>
              <a:t>What is the name of the point at which supply and demand intersect?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3600" dirty="0" smtClean="0"/>
              <a:t>While supply is based on willingness of producers to supply, demand is most likely based on what?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3600" dirty="0" smtClean="0"/>
              <a:t>What type of cost occurs when an individual pays for a piano lesson instead of going to a movie?</a:t>
            </a:r>
          </a:p>
          <a:p>
            <a:pPr marL="914400" lvl="0" indent="-91440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588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5302" y="1399015"/>
            <a:ext cx="1144904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000" dirty="0" smtClean="0"/>
              <a:t>What is the most likely incentive for entrepreneurs to start a business?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 smtClean="0"/>
              <a:t>John </a:t>
            </a:r>
            <a:r>
              <a:rPr lang="en-US" sz="4000" dirty="0"/>
              <a:t>is liable for all the debts of his company. </a:t>
            </a:r>
            <a:r>
              <a:rPr lang="en-US" sz="4000" dirty="0" smtClean="0"/>
              <a:t>John </a:t>
            </a:r>
            <a:r>
              <a:rPr lang="en-US" sz="4000" dirty="0"/>
              <a:t>has which type of business organization? </a:t>
            </a:r>
            <a:endParaRPr lang="en-US" sz="4000" dirty="0" smtClean="0"/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What is meant by the statement "money is a medium of exchange"? </a:t>
            </a:r>
            <a:endParaRPr lang="en-US" sz="4000" dirty="0" smtClean="0"/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Before money was invented, how were goods and services exchanged?</a:t>
            </a:r>
          </a:p>
        </p:txBody>
      </p:sp>
    </p:spTree>
    <p:extLst>
      <p:ext uri="{BB962C8B-B14F-4D97-AF65-F5344CB8AC3E}">
        <p14:creationId xmlns:p14="http://schemas.microsoft.com/office/powerpoint/2010/main" val="30489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1033" y="1388656"/>
            <a:ext cx="110871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 lvl="0" indent="-685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Please use your textbook (glossary and index) to answer your review questions</a:t>
            </a:r>
          </a:p>
          <a:p>
            <a:pPr marL="685800" marR="0" lvl="0" indent="-685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Use your notes as well</a:t>
            </a:r>
          </a:p>
          <a:p>
            <a:pPr marL="685800" marR="0" lvl="0" indent="-685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 may use your google machine as well</a:t>
            </a:r>
          </a:p>
          <a:p>
            <a:pPr marL="685800" marR="0" lvl="0" indent="-685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36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marR="0" lvl="0" indent="-6858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 the end of class, please cut up your questions and place them in the zip lock bag; write group members name on the bag with a sharpie</a:t>
            </a:r>
            <a:endParaRPr lang="en-US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500" y="439207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" y="1501422"/>
            <a:ext cx="110871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a production schedule?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the opportunity cost of moving from one point to another along the frontier?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does a point under the curve demonstrate?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two factors can cause a shift left or right on the curve?</a:t>
            </a:r>
            <a:endParaRPr lang="en-US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7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95302" y="1399015"/>
            <a:ext cx="1144904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Bart has decided to buy some water balloons rather than get an extra milk at lunch. Choosing among economic alternatives is referred to as </a:t>
            </a:r>
            <a:endParaRPr lang="en-US" sz="4000" dirty="0" smtClean="0"/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Mr. Green is opening a new bakery. He has purchased an industrial </a:t>
            </a:r>
            <a:r>
              <a:rPr lang="en-US" sz="4000" dirty="0" smtClean="0"/>
              <a:t>oven. This </a:t>
            </a:r>
            <a:r>
              <a:rPr lang="en-US" sz="4000" dirty="0"/>
              <a:t>oven represents which factor of production</a:t>
            </a:r>
            <a:r>
              <a:rPr lang="en-US" sz="4000" dirty="0" smtClean="0"/>
              <a:t>?</a:t>
            </a:r>
          </a:p>
          <a:p>
            <a:pPr marL="914400" lvl="0" indent="-914400">
              <a:buFont typeface="+mj-lt"/>
              <a:buAutoNum type="arabicPeriod"/>
            </a:pPr>
            <a:r>
              <a:rPr lang="en-US" sz="4000" dirty="0"/>
              <a:t>An opportunity cost is </a:t>
            </a:r>
            <a:endParaRPr lang="en-US" sz="4000" dirty="0" smtClean="0"/>
          </a:p>
          <a:p>
            <a:pPr marL="914400" lvl="0" indent="-914400">
              <a:buFont typeface="+mj-lt"/>
              <a:buAutoNum type="arabicPeriod"/>
            </a:pPr>
            <a:endParaRPr lang="en-US" sz="4000" dirty="0" smtClean="0"/>
          </a:p>
          <a:p>
            <a:pPr marL="914400" lvl="0" indent="-91440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065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877" y="53922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9231" y="2598011"/>
            <a:ext cx="105974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+mj-lt"/>
                <a:ea typeface="Times New Roman" panose="02020603050405020304" pitchFamily="18" charset="0"/>
              </a:rPr>
              <a:t>What is meant by “guns or butter”?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800" dirty="0" smtClean="0">
                <a:effectLst/>
                <a:latin typeface="+mj-lt"/>
                <a:ea typeface="Times New Roman" panose="02020603050405020304" pitchFamily="18" charset="0"/>
              </a:rPr>
              <a:t>What is an entrepreneur?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4800" dirty="0">
                <a:latin typeface="+mj-lt"/>
              </a:rPr>
              <a:t>What are the 3 economic questions?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4800" dirty="0">
                <a:latin typeface="+mj-lt"/>
              </a:rPr>
              <a:t>What is an economic system?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92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276348" y="182032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6195" y="1634065"/>
            <a:ext cx="1099961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 and give the characteristics of the 4 economic systems.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specialization?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a free market economy, explain the product and factor market.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does the physical and monetary flow move between households and firms?</a:t>
            </a:r>
            <a:endParaRPr lang="en-US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0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69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6775" y="2130072"/>
            <a:ext cx="101374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 and give examples of productive resources and resource payments.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 do buyers and sellers act in their own self-interest?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competition.</a:t>
            </a:r>
          </a:p>
          <a:p>
            <a:pPr marL="742950" marR="0" lvl="0" indent="-7429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4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is the “invisible hand”.</a:t>
            </a:r>
          </a:p>
          <a:p>
            <a:pPr marL="342900" indent="-342900">
              <a:buFont typeface="+mj-lt"/>
              <a:buAutoNum type="arabicPeriod"/>
              <a:tabLst>
                <a:tab pos="457200" algn="l"/>
              </a:tabLst>
            </a:pP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5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53922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1539" y="1643061"/>
            <a:ext cx="101374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400" dirty="0"/>
              <a:t>Know and explain 4 advantages of the free market?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400" dirty="0"/>
              <a:t>What is Laissez- Faire?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400" dirty="0"/>
              <a:t>What are the characteristics of socialism and communism?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400" dirty="0"/>
              <a:t>How does government affect the circular flow diagram?</a:t>
            </a:r>
          </a:p>
          <a:p>
            <a:pPr marL="342900" indent="-342900">
              <a:buFont typeface="+mj-lt"/>
              <a:buAutoNum type="arabicPeriod"/>
              <a:tabLst>
                <a:tab pos="457200" algn="l"/>
              </a:tabLst>
            </a:pPr>
            <a:endParaRPr lang="en-US" sz="4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91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9590" y="510645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9590" y="2347913"/>
            <a:ext cx="1119857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Identify several countries that lie in the continuum from centrally planned and free market economies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4000" dirty="0"/>
              <a:t>Identify 7 basic principles of free enterprise.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4000" dirty="0"/>
              <a:t>Name 2 roles of the consumer in the free market.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4000" dirty="0"/>
              <a:t>What is the role of government in the free market?</a:t>
            </a:r>
          </a:p>
          <a:p>
            <a:pPr marL="342900" indent="-34290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432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1014" y="482069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3899" y="2244372"/>
            <a:ext cx="112061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400" b="1" dirty="0"/>
              <a:t>What is macroeconomics?</a:t>
            </a:r>
            <a:endParaRPr lang="en-US" sz="4400" dirty="0"/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/>
              <a:t>What is a business cycle?</a:t>
            </a:r>
            <a:endParaRPr lang="en-US" sz="4400" dirty="0"/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/>
              <a:t>What is GDP (gross domestic product)?</a:t>
            </a:r>
            <a:endParaRPr lang="en-US" sz="4400" dirty="0"/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/>
              <a:t>How does the government promote economic strength and encourage innovation?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2369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2" y="482070"/>
            <a:ext cx="9601196" cy="1303867"/>
          </a:xfrm>
        </p:spPr>
        <p:txBody>
          <a:bodyPr/>
          <a:lstStyle/>
          <a:p>
            <a:r>
              <a:rPr lang="en-US" dirty="0" smtClean="0"/>
              <a:t>Benchmark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1525" y="2000161"/>
            <a:ext cx="110871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000" dirty="0"/>
              <a:t>What role does the government play in fighting poverty?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/>
              <a:t>What government programs attempt to aid those facing poverty?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4000" dirty="0"/>
              <a:t>Explain and list examples of government redistribution programs.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What </a:t>
            </a:r>
            <a:r>
              <a:rPr lang="en-US" sz="4000" dirty="0"/>
              <a:t>is Demand?</a:t>
            </a:r>
          </a:p>
          <a:p>
            <a:pPr marL="914400" marR="0" lvl="0" indent="-9144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7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2603</TotalTime>
  <Words>809</Words>
  <Application>Microsoft Office PowerPoint</Application>
  <PresentationFormat>Widescreen</PresentationFormat>
  <Paragraphs>100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Garamond</vt:lpstr>
      <vt:lpstr>Times New Roman</vt:lpstr>
      <vt:lpstr>Organic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  <vt:lpstr>Benchmark Review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 Review</dc:title>
  <dc:creator>Patrick Ethington</dc:creator>
  <cp:lastModifiedBy>Patrick Ethington</cp:lastModifiedBy>
  <cp:revision>26</cp:revision>
  <cp:lastPrinted>2015-11-17T12:25:18Z</cp:lastPrinted>
  <dcterms:created xsi:type="dcterms:W3CDTF">2015-11-17T00:45:00Z</dcterms:created>
  <dcterms:modified xsi:type="dcterms:W3CDTF">2015-11-19T19:44:32Z</dcterms:modified>
</cp:coreProperties>
</file>